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2"/>
  </p:sldMasterIdLst>
  <p:notesMasterIdLst>
    <p:notesMasterId r:id="rId12"/>
  </p:notesMasterIdLst>
  <p:sldIdLst>
    <p:sldId id="256" r:id="rId3"/>
    <p:sldId id="257" r:id="rId4"/>
    <p:sldId id="258" r:id="rId5"/>
    <p:sldId id="266" r:id="rId6"/>
    <p:sldId id="260" r:id="rId7"/>
    <p:sldId id="262" r:id="rId8"/>
    <p:sldId id="268" r:id="rId9"/>
    <p:sldId id="267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49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4" autoAdjust="0"/>
    <p:restoredTop sz="94660"/>
  </p:normalViewPr>
  <p:slideViewPr>
    <p:cSldViewPr snapToGrid="0">
      <p:cViewPr varScale="1">
        <p:scale>
          <a:sx n="65" d="100"/>
          <a:sy n="65" d="100"/>
        </p:scale>
        <p:origin x="7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48"/>
    </p:cViewPr>
  </p:sorterViewPr>
  <p:notesViewPr>
    <p:cSldViewPr snapToGrid="0">
      <p:cViewPr varScale="1">
        <p:scale>
          <a:sx n="50" d="100"/>
          <a:sy n="50" d="100"/>
        </p:scale>
        <p:origin x="2886" y="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1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Retaining Users 1,</a:t>
            </a:r>
            <a:r>
              <a:rPr lang="en-US" baseline="0" dirty="0"/>
              <a:t> 2, and 3 Months after Download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GH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Still Using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Month 1</c:v>
                </c:pt>
                <c:pt idx="1">
                  <c:v>Month 2</c:v>
                </c:pt>
                <c:pt idx="2">
                  <c:v>Month 3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0.42</c:v>
                </c:pt>
                <c:pt idx="1">
                  <c:v>0.71</c:v>
                </c:pt>
                <c:pt idx="2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D91-4CFD-B39F-43FDB8189B2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Stopped Using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Month 1</c:v>
                </c:pt>
                <c:pt idx="1">
                  <c:v>Month 2</c:v>
                </c:pt>
                <c:pt idx="2">
                  <c:v>Month 3</c:v>
                </c:pt>
              </c:strCache>
            </c:strRef>
          </c:cat>
          <c:val>
            <c:numRef>
              <c:f>Sheet1!$C$2:$C$4</c:f>
              <c:numCache>
                <c:formatCode>0%</c:formatCode>
                <c:ptCount val="3"/>
                <c:pt idx="0">
                  <c:v>0.57999999999999996</c:v>
                </c:pt>
                <c:pt idx="1">
                  <c:v>0.28999999999999998</c:v>
                </c:pt>
                <c:pt idx="2">
                  <c:v>0.75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D91-4CFD-B39F-43FDB8189B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15172112"/>
        <c:axId val="415172896"/>
      </c:barChart>
      <c:catAx>
        <c:axId val="415172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GH"/>
          </a:p>
        </c:txPr>
        <c:crossAx val="415172896"/>
        <c:crosses val="autoZero"/>
        <c:auto val="1"/>
        <c:lblAlgn val="ctr"/>
        <c:lblOffset val="100"/>
        <c:noMultiLvlLbl val="0"/>
      </c:catAx>
      <c:valAx>
        <c:axId val="415172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GH"/>
          </a:p>
        </c:txPr>
        <c:crossAx val="415172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GH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GH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BE1B05-3569-499B-A7C8-5C2D9B1625FA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F34F245-A7C9-4DD6-865B-F19F43D29117}">
      <dgm:prSet phldrT="[Text]"/>
      <dgm:spPr>
        <a:scene3d>
          <a:camera prst="orthographicFront"/>
          <a:lightRig rig="threePt" dir="t"/>
        </a:scene3d>
        <a:sp3d>
          <a:bevelT prst="convex"/>
        </a:sp3d>
      </dgm:spPr>
      <dgm:t>
        <a:bodyPr/>
        <a:lstStyle/>
        <a:p>
          <a:r>
            <a:rPr lang="en-US" dirty="0"/>
            <a:t>Daily average users (DAU)</a:t>
          </a:r>
        </a:p>
      </dgm:t>
    </dgm:pt>
    <dgm:pt modelId="{E5FF4C6E-5BC6-44BD-8774-AB7F2B9F90E6}" type="parTrans" cxnId="{F3AB0A91-852E-46B5-8FFD-D600FACE61EB}">
      <dgm:prSet/>
      <dgm:spPr/>
      <dgm:t>
        <a:bodyPr/>
        <a:lstStyle/>
        <a:p>
          <a:endParaRPr lang="en-US"/>
        </a:p>
      </dgm:t>
    </dgm:pt>
    <dgm:pt modelId="{8D699B35-C4CC-4699-BED2-595270159FBB}" type="sibTrans" cxnId="{F3AB0A91-852E-46B5-8FFD-D600FACE61EB}">
      <dgm:prSet/>
      <dgm:spPr/>
      <dgm:t>
        <a:bodyPr/>
        <a:lstStyle/>
        <a:p>
          <a:endParaRPr lang="en-US"/>
        </a:p>
      </dgm:t>
    </dgm:pt>
    <dgm:pt modelId="{2C82FA8D-C4D6-48BD-BC18-783AF427AB10}">
      <dgm:prSet/>
      <dgm:spPr>
        <a:scene3d>
          <a:camera prst="orthographicFront"/>
          <a:lightRig rig="threePt" dir="t"/>
        </a:scene3d>
        <a:sp3d>
          <a:bevelT prst="convex"/>
        </a:sp3d>
      </dgm:spPr>
      <dgm:t>
        <a:bodyPr/>
        <a:lstStyle/>
        <a:p>
          <a:r>
            <a:rPr lang="en-US" dirty="0"/>
            <a:t>Monthly average users (MAU)</a:t>
          </a:r>
        </a:p>
      </dgm:t>
    </dgm:pt>
    <dgm:pt modelId="{3DCD24BC-55DA-425B-B375-9E6D4F3BF58E}" type="parTrans" cxnId="{2B816A58-B36D-46EB-8E8A-6254AF7B2483}">
      <dgm:prSet/>
      <dgm:spPr/>
      <dgm:t>
        <a:bodyPr/>
        <a:lstStyle/>
        <a:p>
          <a:endParaRPr lang="en-US"/>
        </a:p>
      </dgm:t>
    </dgm:pt>
    <dgm:pt modelId="{F6326DAD-9690-4201-A4C2-DE32FD454CB2}" type="sibTrans" cxnId="{2B816A58-B36D-46EB-8E8A-6254AF7B2483}">
      <dgm:prSet/>
      <dgm:spPr/>
      <dgm:t>
        <a:bodyPr/>
        <a:lstStyle/>
        <a:p>
          <a:endParaRPr lang="en-US"/>
        </a:p>
      </dgm:t>
    </dgm:pt>
    <dgm:pt modelId="{50067069-429F-492A-9668-93A2053E11BE}">
      <dgm:prSet/>
      <dgm:spPr>
        <a:scene3d>
          <a:camera prst="orthographicFront"/>
          <a:lightRig rig="threePt" dir="t"/>
        </a:scene3d>
        <a:sp3d>
          <a:bevelT prst="convex"/>
        </a:sp3d>
      </dgm:spPr>
      <dgm:t>
        <a:bodyPr/>
        <a:lstStyle/>
        <a:p>
          <a:r>
            <a:rPr lang="en-US" dirty="0"/>
            <a:t>Average visit time</a:t>
          </a:r>
        </a:p>
      </dgm:t>
    </dgm:pt>
    <dgm:pt modelId="{9A29A4CF-4B7D-4C7C-B9B8-5DAF2C140918}" type="parTrans" cxnId="{7C4DBF1F-AF93-4339-BCE2-E2770C1BBFE2}">
      <dgm:prSet/>
      <dgm:spPr/>
      <dgm:t>
        <a:bodyPr/>
        <a:lstStyle/>
        <a:p>
          <a:endParaRPr lang="en-US"/>
        </a:p>
      </dgm:t>
    </dgm:pt>
    <dgm:pt modelId="{FBBCD2E1-CE61-45D6-9E85-93FCC88A4554}" type="sibTrans" cxnId="{7C4DBF1F-AF93-4339-BCE2-E2770C1BBFE2}">
      <dgm:prSet/>
      <dgm:spPr/>
      <dgm:t>
        <a:bodyPr/>
        <a:lstStyle/>
        <a:p>
          <a:endParaRPr lang="en-US"/>
        </a:p>
      </dgm:t>
    </dgm:pt>
    <dgm:pt modelId="{053441F8-4B7B-4D7F-81EA-88FB8A37AFDB}">
      <dgm:prSet/>
      <dgm:spPr>
        <a:scene3d>
          <a:camera prst="orthographicFront"/>
          <a:lightRig rig="threePt" dir="t"/>
        </a:scene3d>
        <a:sp3d>
          <a:bevelT prst="convex"/>
        </a:sp3d>
      </dgm:spPr>
      <dgm:t>
        <a:bodyPr/>
        <a:lstStyle/>
        <a:p>
          <a:r>
            <a:rPr lang="en-US" dirty="0"/>
            <a:t>Screen views per visit</a:t>
          </a:r>
        </a:p>
      </dgm:t>
    </dgm:pt>
    <dgm:pt modelId="{A632850E-D719-4BB4-B1F5-F7F190A2E6EC}" type="parTrans" cxnId="{AD9C4627-1455-466D-B8E5-91B1D7D08023}">
      <dgm:prSet/>
      <dgm:spPr/>
      <dgm:t>
        <a:bodyPr/>
        <a:lstStyle/>
        <a:p>
          <a:endParaRPr lang="en-US"/>
        </a:p>
      </dgm:t>
    </dgm:pt>
    <dgm:pt modelId="{15C5F713-E0E6-4CE9-98B2-885D218B5611}" type="sibTrans" cxnId="{AD9C4627-1455-466D-B8E5-91B1D7D08023}">
      <dgm:prSet/>
      <dgm:spPr/>
      <dgm:t>
        <a:bodyPr/>
        <a:lstStyle/>
        <a:p>
          <a:endParaRPr lang="en-US"/>
        </a:p>
      </dgm:t>
    </dgm:pt>
    <dgm:pt modelId="{C917C8A9-2B5E-49BE-B759-ABC7AE447D12}" type="pres">
      <dgm:prSet presAssocID="{7FBE1B05-3569-499B-A7C8-5C2D9B1625FA}" presName="matrix" presStyleCnt="0">
        <dgm:presLayoutVars>
          <dgm:chMax val="1"/>
          <dgm:dir/>
          <dgm:resizeHandles val="exact"/>
        </dgm:presLayoutVars>
      </dgm:prSet>
      <dgm:spPr/>
    </dgm:pt>
    <dgm:pt modelId="{EADFBE7D-C988-493C-B010-A47F4446F37B}" type="pres">
      <dgm:prSet presAssocID="{7FBE1B05-3569-499B-A7C8-5C2D9B1625FA}" presName="diamond" presStyleLbl="bgShp" presStyleIdx="0" presStyleCnt="1"/>
      <dgm:spPr>
        <a:scene3d>
          <a:camera prst="orthographicFront"/>
          <a:lightRig rig="threePt" dir="t"/>
        </a:scene3d>
        <a:sp3d>
          <a:bevelT prst="convex"/>
        </a:sp3d>
      </dgm:spPr>
    </dgm:pt>
    <dgm:pt modelId="{20565278-418A-4D8A-812D-D5D26D95A379}" type="pres">
      <dgm:prSet presAssocID="{7FBE1B05-3569-499B-A7C8-5C2D9B1625FA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4863312-22C9-417E-8E60-3802317C6557}" type="pres">
      <dgm:prSet presAssocID="{7FBE1B05-3569-499B-A7C8-5C2D9B1625FA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C0E17300-02CF-4A98-9CB6-2F5D5D441584}" type="pres">
      <dgm:prSet presAssocID="{7FBE1B05-3569-499B-A7C8-5C2D9B1625FA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46C9E8D3-52B1-484E-9AAE-E36144FE21DA}" type="pres">
      <dgm:prSet presAssocID="{7FBE1B05-3569-499B-A7C8-5C2D9B1625FA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25812F07-B320-4BDF-97DE-3D2D9A2394EB}" type="presOf" srcId="{8F34F245-A7C9-4DD6-865B-F19F43D29117}" destId="{20565278-418A-4D8A-812D-D5D26D95A379}" srcOrd="0" destOrd="0" presId="urn:microsoft.com/office/officeart/2005/8/layout/matrix3"/>
    <dgm:cxn modelId="{3A847610-575D-4A2F-A41A-0EBC11659F2A}" type="presOf" srcId="{053441F8-4B7B-4D7F-81EA-88FB8A37AFDB}" destId="{46C9E8D3-52B1-484E-9AAE-E36144FE21DA}" srcOrd="0" destOrd="0" presId="urn:microsoft.com/office/officeart/2005/8/layout/matrix3"/>
    <dgm:cxn modelId="{7C4DBF1F-AF93-4339-BCE2-E2770C1BBFE2}" srcId="{7FBE1B05-3569-499B-A7C8-5C2D9B1625FA}" destId="{50067069-429F-492A-9668-93A2053E11BE}" srcOrd="2" destOrd="0" parTransId="{9A29A4CF-4B7D-4C7C-B9B8-5DAF2C140918}" sibTransId="{FBBCD2E1-CE61-45D6-9E85-93FCC88A4554}"/>
    <dgm:cxn modelId="{AD9C4627-1455-466D-B8E5-91B1D7D08023}" srcId="{7FBE1B05-3569-499B-A7C8-5C2D9B1625FA}" destId="{053441F8-4B7B-4D7F-81EA-88FB8A37AFDB}" srcOrd="3" destOrd="0" parTransId="{A632850E-D719-4BB4-B1F5-F7F190A2E6EC}" sibTransId="{15C5F713-E0E6-4CE9-98B2-885D218B5611}"/>
    <dgm:cxn modelId="{7A7C1E2C-D664-4932-96B8-C6A65011814A}" type="presOf" srcId="{2C82FA8D-C4D6-48BD-BC18-783AF427AB10}" destId="{E4863312-22C9-417E-8E60-3802317C6557}" srcOrd="0" destOrd="0" presId="urn:microsoft.com/office/officeart/2005/8/layout/matrix3"/>
    <dgm:cxn modelId="{85810C49-FE95-4085-8B96-034B2499B297}" type="presOf" srcId="{50067069-429F-492A-9668-93A2053E11BE}" destId="{C0E17300-02CF-4A98-9CB6-2F5D5D441584}" srcOrd="0" destOrd="0" presId="urn:microsoft.com/office/officeart/2005/8/layout/matrix3"/>
    <dgm:cxn modelId="{2B816A58-B36D-46EB-8E8A-6254AF7B2483}" srcId="{7FBE1B05-3569-499B-A7C8-5C2D9B1625FA}" destId="{2C82FA8D-C4D6-48BD-BC18-783AF427AB10}" srcOrd="1" destOrd="0" parTransId="{3DCD24BC-55DA-425B-B375-9E6D4F3BF58E}" sibTransId="{F6326DAD-9690-4201-A4C2-DE32FD454CB2}"/>
    <dgm:cxn modelId="{F3AB0A91-852E-46B5-8FFD-D600FACE61EB}" srcId="{7FBE1B05-3569-499B-A7C8-5C2D9B1625FA}" destId="{8F34F245-A7C9-4DD6-865B-F19F43D29117}" srcOrd="0" destOrd="0" parTransId="{E5FF4C6E-5BC6-44BD-8774-AB7F2B9F90E6}" sibTransId="{8D699B35-C4CC-4699-BED2-595270159FBB}"/>
    <dgm:cxn modelId="{5C63DFC4-B8E2-4657-AF52-40901165B48B}" type="presOf" srcId="{7FBE1B05-3569-499B-A7C8-5C2D9B1625FA}" destId="{C917C8A9-2B5E-49BE-B759-ABC7AE447D12}" srcOrd="0" destOrd="0" presId="urn:microsoft.com/office/officeart/2005/8/layout/matrix3"/>
    <dgm:cxn modelId="{9E1C9F8E-4FC0-4012-9D8F-86ECF9FFEEF8}" type="presParOf" srcId="{C917C8A9-2B5E-49BE-B759-ABC7AE447D12}" destId="{EADFBE7D-C988-493C-B010-A47F4446F37B}" srcOrd="0" destOrd="0" presId="urn:microsoft.com/office/officeart/2005/8/layout/matrix3"/>
    <dgm:cxn modelId="{6A9349A9-730B-438F-85CF-FFBCB06501DF}" type="presParOf" srcId="{C917C8A9-2B5E-49BE-B759-ABC7AE447D12}" destId="{20565278-418A-4D8A-812D-D5D26D95A379}" srcOrd="1" destOrd="0" presId="urn:microsoft.com/office/officeart/2005/8/layout/matrix3"/>
    <dgm:cxn modelId="{883225DA-6764-4B20-9227-C865D99790E1}" type="presParOf" srcId="{C917C8A9-2B5E-49BE-B759-ABC7AE447D12}" destId="{E4863312-22C9-417E-8E60-3802317C6557}" srcOrd="2" destOrd="0" presId="urn:microsoft.com/office/officeart/2005/8/layout/matrix3"/>
    <dgm:cxn modelId="{BC6F63CF-3261-49F1-B666-74C3BA15A63A}" type="presParOf" srcId="{C917C8A9-2B5E-49BE-B759-ABC7AE447D12}" destId="{C0E17300-02CF-4A98-9CB6-2F5D5D441584}" srcOrd="3" destOrd="0" presId="urn:microsoft.com/office/officeart/2005/8/layout/matrix3"/>
    <dgm:cxn modelId="{64503071-4E13-406E-B57A-339DA97D36B0}" type="presParOf" srcId="{C917C8A9-2B5E-49BE-B759-ABC7AE447D12}" destId="{46C9E8D3-52B1-484E-9AAE-E36144FE21DA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DFBE7D-C988-493C-B010-A47F4446F37B}">
      <dsp:nvSpPr>
        <dsp:cNvPr id="0" name=""/>
        <dsp:cNvSpPr/>
      </dsp:nvSpPr>
      <dsp:spPr>
        <a:xfrm>
          <a:off x="381000" y="0"/>
          <a:ext cx="3810000" cy="3810000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/>
        </a:scene3d>
        <a:sp3d>
          <a:bevelT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565278-418A-4D8A-812D-D5D26D95A379}">
      <dsp:nvSpPr>
        <dsp:cNvPr id="0" name=""/>
        <dsp:cNvSpPr/>
      </dsp:nvSpPr>
      <dsp:spPr>
        <a:xfrm>
          <a:off x="742950" y="361950"/>
          <a:ext cx="1485900" cy="14859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prst="convex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Daily average users (DAU)</a:t>
          </a:r>
        </a:p>
      </dsp:txBody>
      <dsp:txXfrm>
        <a:off x="815486" y="434486"/>
        <a:ext cx="1340828" cy="1340828"/>
      </dsp:txXfrm>
    </dsp:sp>
    <dsp:sp modelId="{E4863312-22C9-417E-8E60-3802317C6557}">
      <dsp:nvSpPr>
        <dsp:cNvPr id="0" name=""/>
        <dsp:cNvSpPr/>
      </dsp:nvSpPr>
      <dsp:spPr>
        <a:xfrm>
          <a:off x="2343150" y="361950"/>
          <a:ext cx="1485900" cy="14859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prst="convex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Monthly average users (MAU)</a:t>
          </a:r>
        </a:p>
      </dsp:txBody>
      <dsp:txXfrm>
        <a:off x="2415686" y="434486"/>
        <a:ext cx="1340828" cy="1340828"/>
      </dsp:txXfrm>
    </dsp:sp>
    <dsp:sp modelId="{C0E17300-02CF-4A98-9CB6-2F5D5D441584}">
      <dsp:nvSpPr>
        <dsp:cNvPr id="0" name=""/>
        <dsp:cNvSpPr/>
      </dsp:nvSpPr>
      <dsp:spPr>
        <a:xfrm>
          <a:off x="742950" y="1962150"/>
          <a:ext cx="1485900" cy="14859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prst="convex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Average visit time</a:t>
          </a:r>
        </a:p>
      </dsp:txBody>
      <dsp:txXfrm>
        <a:off x="815486" y="2034686"/>
        <a:ext cx="1340828" cy="1340828"/>
      </dsp:txXfrm>
    </dsp:sp>
    <dsp:sp modelId="{46C9E8D3-52B1-484E-9AAE-E36144FE21DA}">
      <dsp:nvSpPr>
        <dsp:cNvPr id="0" name=""/>
        <dsp:cNvSpPr/>
      </dsp:nvSpPr>
      <dsp:spPr>
        <a:xfrm>
          <a:off x="2343150" y="1962150"/>
          <a:ext cx="1485900" cy="14859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prst="convex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Screen views per visit</a:t>
          </a:r>
        </a:p>
      </dsp:txBody>
      <dsp:txXfrm>
        <a:off x="2415686" y="2034686"/>
        <a:ext cx="1340828" cy="13408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audio1.wav>
</file>

<file path=ppt/media/image1.jpeg>
</file>

<file path=ppt/media/image2.jpg>
</file>

<file path=ppt/media/image3.jpeg>
</file>

<file path=ppt/media/image4.jpe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AF605E-FD5F-4AA7-A75A-50252E819AC0}" type="datetimeFigureOut">
              <a:rPr lang="en-US" smtClean="0"/>
              <a:t>3/29/2023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FB9E63-848F-498C-B766-39D6986148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322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dirty="0"/>
              <a:t>This file created specifically for </a:t>
            </a:r>
            <a:r>
              <a:rPr lang="en-US" dirty="0"/>
              <a:t>Erica Esinam Gelly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FB9E63-848F-498C-B766-39D69861480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536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Stickiness is how often users engage with the app.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B9E63-848F-498C-B766-39D69861480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052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6352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Dart Marketing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99B6-C0C8-4968-92A0-5B5E936A33E0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E1B1-B7A1-4DC4-B631-3A6FBEC0553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975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Dart Marketing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0B4-C5B7-4CBE-AF05-DE35AE70D245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E1B1-B7A1-4DC4-B631-3A6FBEC0553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601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Dart Marketing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68E99-F532-417F-99CA-1A309738AA50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E1B1-B7A1-4DC4-B631-3A6FBEC0553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840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8" name="Straight Connector 57"/>
          <p:cNvCxnSpPr/>
          <p:nvPr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13549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Dart Marketing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CC3C2-7284-432E-B296-3E802F068DBA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E1B1-B7A1-4DC4-B631-3A6FBEC0553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3793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Dart Marketing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B4061-0766-41E7-9309-F19A6244200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E1B1-B7A1-4DC4-B631-3A6FBEC0553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113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Dart Marketing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2438A-B669-4A46-B809-A46005C75A88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E1B1-B7A1-4DC4-B631-3A6FBEC0553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6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Dart Marketing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3A12-87C2-4BD7-9975-AAF8F3913339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E1B1-B7A1-4DC4-B631-3A6FBEC0553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62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60" name="Straight Connector 59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Dart Marketing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59C2BE-FDBF-44A9-80B4-460D621C76DB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9AE1B1-B7A1-4DC4-B631-3A6FBEC0553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493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4246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Dart Marketing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D12BBF74-6D85-4C3F-8886-F6122B9AB3BB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C09AE1B1-B7A1-4DC4-B631-3A6FBEC0553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494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                                                                                                                                                                                                                                                                                 |rH9GbrtLEU2+6h1dovUHDg==|1809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App Metrics</a:t>
            </a:r>
          </a:p>
        </p:txBody>
      </p:sp>
      <p:sp>
        <p:nvSpPr>
          <p:cNvPr id="3" name="Subtitle 2                                                                                                                                                                                                                                                                                 |rH9GbrtLEU2+6h1dovUHDg==|180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Measuring the success of your app</a:t>
            </a:r>
          </a:p>
        </p:txBody>
      </p:sp>
    </p:spTree>
    <p:extLst>
      <p:ext uri="{BB962C8B-B14F-4D97-AF65-F5344CB8AC3E}">
        <p14:creationId xmlns:p14="http://schemas.microsoft.com/office/powerpoint/2010/main" val="3295024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doors/>
        <p:sndAc>
          <p:stSnd>
            <p:snd r:embed="rId3" name="whoosh.wav"/>
          </p:stSnd>
        </p:sndAc>
      </p:transition>
    </mc:Choice>
    <mc:Fallback>
      <p:transition spd="slow">
        <p:fade/>
        <p:sndAc>
          <p:stSnd>
            <p:snd r:embed="rId3" name="whoosh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                                                                                                                                                                                                                                                                                 |rH9GbrtLEU2+6h1dovUHDg==|180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Measure</a:t>
            </a:r>
          </a:p>
        </p:txBody>
      </p:sp>
      <p:pic>
        <p:nvPicPr>
          <p:cNvPr id="8" name="Content Placeholder 7" descr="A person looking at a phone&#10;&#10;Description automatically generated with low confidence">
            <a:extLst>
              <a:ext uri="{FF2B5EF4-FFF2-40B4-BE49-F238E27FC236}">
                <a16:creationId xmlns:a16="http://schemas.microsoft.com/office/drawing/2014/main" id="{C73C440C-41FD-821D-4D35-9254F91C948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2360114"/>
            <a:ext cx="4572000" cy="3052172"/>
          </a:xfrm>
          <a:ln w="12700">
            <a:solidFill>
              <a:schemeClr val="accent1"/>
            </a:solidFill>
          </a:ln>
        </p:spPr>
      </p:pic>
      <p:sp>
        <p:nvSpPr>
          <p:cNvPr id="6" name="Content Placeholder 5                                                                                                                                                                                                                                                                                 |rH9GbrtLEU2+6h1dovUHDg==|1809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879139"/>
          </a:xfrm>
        </p:spPr>
        <p:txBody>
          <a:bodyPr/>
          <a:lstStyle/>
          <a:p>
            <a:r>
              <a:rPr lang="en-US" dirty="0"/>
              <a:t>How interested users are in your app</a:t>
            </a:r>
          </a:p>
          <a:p>
            <a:pPr lvl="1"/>
            <a:r>
              <a:rPr lang="en-US" dirty="0"/>
              <a:t>Downloads</a:t>
            </a:r>
          </a:p>
          <a:p>
            <a:pPr lvl="1"/>
            <a:r>
              <a:rPr lang="en-US" dirty="0"/>
              <a:t>Frequency of use</a:t>
            </a:r>
          </a:p>
          <a:p>
            <a:r>
              <a:rPr lang="en-US" dirty="0"/>
              <a:t>Customer satisfaction</a:t>
            </a:r>
          </a:p>
          <a:p>
            <a:pPr lvl="1"/>
            <a:r>
              <a:rPr lang="en-US" dirty="0"/>
              <a:t>Rating</a:t>
            </a:r>
          </a:p>
          <a:p>
            <a:pPr lvl="1"/>
            <a:r>
              <a:rPr lang="en-US" dirty="0"/>
              <a:t>Reviews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E0A76DF-B02A-4ACE-0C99-E9FBA942B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Dart Marketing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4A3FBB-8EA9-0278-0CDF-A0801EF3C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E1B1-B7A1-4DC4-B631-3A6FBEC0553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428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                                                                                                                                                                                                                                                                                 |rH9GbrtLEU2+6h1dovUHDg==|180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Engagement</a:t>
            </a:r>
          </a:p>
        </p:txBody>
      </p:sp>
      <p:sp>
        <p:nvSpPr>
          <p:cNvPr id="6" name="Content Placeholder 5                                                                                                                                                                                                                                                                                 |rH9GbrtLEU2+6h1dovUHDg==|1809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1750088"/>
          </a:xfrm>
        </p:spPr>
        <p:txBody>
          <a:bodyPr>
            <a:normAutofit/>
          </a:bodyPr>
          <a:lstStyle/>
          <a:p>
            <a:r>
              <a:rPr lang="en-US" dirty="0"/>
              <a:t>Active users</a:t>
            </a:r>
          </a:p>
          <a:p>
            <a:pPr lvl="1"/>
            <a:r>
              <a:rPr lang="en-US" dirty="0"/>
              <a:t>Push notifications</a:t>
            </a:r>
          </a:p>
          <a:p>
            <a:pPr lvl="1"/>
            <a:r>
              <a:rPr lang="en-US" dirty="0"/>
              <a:t>Fresh content</a:t>
            </a:r>
          </a:p>
          <a:p>
            <a:pPr lvl="1"/>
            <a:r>
              <a:rPr lang="en-US" dirty="0"/>
              <a:t>Frequent updates</a:t>
            </a:r>
          </a:p>
        </p:txBody>
      </p:sp>
      <p:sp>
        <p:nvSpPr>
          <p:cNvPr id="3" name="Content Placeholder 2                                                                                                                                                                                                                                                                                 |rH9GbrtLEU2+6h1dovUHDg==|1809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1750088"/>
          </a:xfrm>
        </p:spPr>
        <p:txBody>
          <a:bodyPr>
            <a:normAutofit/>
          </a:bodyPr>
          <a:lstStyle/>
          <a:p>
            <a:r>
              <a:rPr lang="en-US" dirty="0"/>
              <a:t>App downloads</a:t>
            </a:r>
          </a:p>
          <a:p>
            <a:pPr lvl="1"/>
            <a:r>
              <a:rPr lang="en-US" dirty="0"/>
              <a:t>Create a landing page</a:t>
            </a:r>
          </a:p>
          <a:p>
            <a:pPr lvl="1"/>
            <a:r>
              <a:rPr lang="en-US" dirty="0"/>
              <a:t>Evaluate app name</a:t>
            </a:r>
          </a:p>
          <a:p>
            <a:pPr lvl="1"/>
            <a:r>
              <a:rPr lang="en-US" dirty="0"/>
              <a:t>Change app icon</a:t>
            </a:r>
          </a:p>
        </p:txBody>
      </p:sp>
      <p:pic>
        <p:nvPicPr>
          <p:cNvPr id="8" name="Picture 7" descr="Two users engaging with mobile apps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3575713"/>
            <a:ext cx="3703320" cy="2468880"/>
          </a:xfrm>
          <a:prstGeom prst="homePlate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A42ED8B-96A5-67D9-9B29-CF5DCDAC2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Dart Marketing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1BD145-9C39-BA8F-3294-45FEE9EBE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E1B1-B7A1-4DC4-B631-3A6FBEC0553B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89136ED6-CE26-6D89-8B29-E044F799B6E3}"/>
              </a:ext>
            </a:extLst>
          </p:cNvPr>
          <p:cNvSpPr/>
          <p:nvPr/>
        </p:nvSpPr>
        <p:spPr>
          <a:xfrm flipH="1">
            <a:off x="6172200" y="3575713"/>
            <a:ext cx="3703320" cy="2468880"/>
          </a:xfrm>
          <a:prstGeom prst="homePlate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Small changes can mean big results</a:t>
            </a:r>
          </a:p>
        </p:txBody>
      </p:sp>
    </p:spTree>
    <p:extLst>
      <p:ext uri="{BB962C8B-B14F-4D97-AF65-F5344CB8AC3E}">
        <p14:creationId xmlns:p14="http://schemas.microsoft.com/office/powerpoint/2010/main" val="1296663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                                                                                                                                                                                                                                                                                 |rH9GbrtLEU2+6h1dovUHDg==|180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Active User Metrics</a:t>
            </a:r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4B40D81E-5B00-D013-A520-A3F413C7F02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985155558"/>
              </p:ext>
            </p:extLst>
          </p:nvPr>
        </p:nvGraphicFramePr>
        <p:xfrm>
          <a:off x="1295400" y="1981200"/>
          <a:ext cx="4572000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Content Placeholder 1                                                                                                                                                                                                                                                                                 |rH9GbrtLEU2+6h1dovUHDg==|1809"/>
          <p:cNvSpPr>
            <a:spLocks noGrp="1"/>
          </p:cNvSpPr>
          <p:nvPr>
            <p:ph sz="half" idx="2"/>
          </p:nvPr>
        </p:nvSpPr>
        <p:spPr>
          <a:xfrm>
            <a:off x="6324600" y="1981200"/>
            <a:ext cx="4572000" cy="3810001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DAU/MAU = Stickiness ratio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48E678-0A4A-459D-862A-B1E46F469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Dart Marketing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9AC6D0-3DED-A21F-AFD3-DC4333C7F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E1B1-B7A1-4DC4-B631-3A6FBEC0553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7367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                                                                                                                                                                                                                                                                                 |rH9GbrtLEU2+6h1dovUHDg==|180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Customer Satisfaction Metrics</a:t>
            </a:r>
          </a:p>
        </p:txBody>
      </p:sp>
      <p:pic>
        <p:nvPicPr>
          <p:cNvPr id="8" name="Content Placeholder 7                                                                                                                                                                                                                                                                                 |rH9GbrtLEU2+6h1dovUHDg==|1809"/>
          <p:cNvPicPr>
            <a:picLocks noGrp="1" noChangeAspect="1"/>
          </p:cNvPicPr>
          <p:nvPr>
            <p:ph type="pic"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4476" r="14476"/>
          <a:stretch/>
        </p:blipFill>
        <p:spPr/>
      </p:pic>
      <p:sp>
        <p:nvSpPr>
          <p:cNvPr id="7" name="Content Placeholder 6                                                                                                                                                                                                                                                                                 |rH9GbrtLEU2+6h1dovUHDg==|1809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These metrics answer the following questions:</a:t>
            </a:r>
          </a:p>
          <a:p>
            <a:r>
              <a:rPr lang="en-US" dirty="0"/>
              <a:t>Which features do users prefer?</a:t>
            </a:r>
          </a:p>
          <a:p>
            <a:r>
              <a:rPr lang="en-US" dirty="0"/>
              <a:t>Will users recommend the app to others?</a:t>
            </a:r>
          </a:p>
          <a:p>
            <a:r>
              <a:rPr lang="en-US" dirty="0"/>
              <a:t>Are users interacting with the app as you intended?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3486404-E10F-DE2A-BEAD-7CC9AB1CF3CB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289675"/>
            <a:ext cx="6127750" cy="222250"/>
          </a:xfrm>
        </p:spPr>
        <p:txBody>
          <a:bodyPr/>
          <a:lstStyle/>
          <a:p>
            <a:r>
              <a:rPr lang="en-US" dirty="0"/>
              <a:t>Dart Marketing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0DF823-5DF0-A04F-AD81-65A3DFF00B7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272838" y="6289675"/>
            <a:ext cx="919162" cy="222250"/>
          </a:xfrm>
        </p:spPr>
        <p:txBody>
          <a:bodyPr/>
          <a:lstStyle/>
          <a:p>
            <a:fld id="{C09AE1B1-B7A1-4DC4-B631-3A6FBEC0553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1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                                                                                                                                                                                                                                                                                 |rH9GbrtLEU2+6h1dovUHDg==|180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Reviews</a:t>
            </a:r>
          </a:p>
        </p:txBody>
      </p:sp>
      <p:graphicFrame>
        <p:nvGraphicFramePr>
          <p:cNvPr id="2" name="Content Placeholder 1                                                                                                                                                                                                                                                                                 |rH9GbrtLEU2+6h1dovUHDg==|180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2622993"/>
              </p:ext>
            </p:extLst>
          </p:nvPr>
        </p:nvGraphicFramePr>
        <p:xfrm>
          <a:off x="838200" y="1825625"/>
          <a:ext cx="10515600" cy="109728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630950166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 stars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 stars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 stars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 stars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star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Pentagon 2"/>
          <p:cNvSpPr/>
          <p:nvPr/>
        </p:nvSpPr>
        <p:spPr>
          <a:xfrm>
            <a:off x="838200" y="3327884"/>
            <a:ext cx="4572000" cy="2560320"/>
          </a:xfrm>
          <a:prstGeom prst="homePlat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Tip: Track the number of reviews and average rating for your app.</a:t>
            </a:r>
          </a:p>
        </p:txBody>
      </p:sp>
      <p:sp>
        <p:nvSpPr>
          <p:cNvPr id="4" name="Pentagon 3"/>
          <p:cNvSpPr/>
          <p:nvPr/>
        </p:nvSpPr>
        <p:spPr>
          <a:xfrm flipH="1">
            <a:off x="6781800" y="3327884"/>
            <a:ext cx="4572000" cy="2560320"/>
          </a:xfrm>
          <a:prstGeom prst="homePlate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14322C-E2F3-B48D-CCB6-EE21E85F0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Dart Marketing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45E90A-8765-A7D3-C72C-83FB74999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E1B1-B7A1-4DC4-B631-3A6FBEC0553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469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E2463-1FD7-9C60-297D-17840D5F0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Retention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EA9D7B-3F93-3F8A-A30E-816D15EBD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Dart Marketing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7448FB-EB9E-D3D3-AFB0-1567D3EC7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E1B1-B7A1-4DC4-B631-3A6FBEC0553B}" type="slidenum">
              <a:rPr lang="en-US" smtClean="0"/>
              <a:t>7</a:t>
            </a:fld>
            <a:endParaRPr lang="en-US" dirty="0"/>
          </a:p>
        </p:txBody>
      </p:sp>
      <p:graphicFrame>
        <p:nvGraphicFramePr>
          <p:cNvPr id="5" name="Content Placeholder 7">
            <a:extLst>
              <a:ext uri="{FF2B5EF4-FFF2-40B4-BE49-F238E27FC236}">
                <a16:creationId xmlns:a16="http://schemas.microsoft.com/office/drawing/2014/main" id="{6303B799-6A62-FBF1-D4F2-7916DE4BFE2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2649505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68480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                                                                                                                                                                                                                                                                                 |rH9GbrtLEU2+6h1dovUHDg==|180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Recordings</a:t>
            </a:r>
          </a:p>
        </p:txBody>
      </p:sp>
      <p:pic>
        <p:nvPicPr>
          <p:cNvPr id="5" name="Support_PPT365_2021_CS1-2a_Video">
            <a:hlinkClick r:id="" action="ppaction://media"/>
            <a:extLst>
              <a:ext uri="{FF2B5EF4-FFF2-40B4-BE49-F238E27FC236}">
                <a16:creationId xmlns:a16="http://schemas.microsoft.com/office/drawing/2014/main" id="{D4CA5806-3692-46B2-56D2-B34C42108B91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1049.3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2925" y="1679575"/>
            <a:ext cx="6218238" cy="3497263"/>
          </a:xfrm>
        </p:spPr>
      </p:pic>
      <p:sp>
        <p:nvSpPr>
          <p:cNvPr id="6" name="Text Placeholder 5                                                                                                                                                                                                                                                                                 |rH9GbrtLEU2+6h1dovUHDg==|1809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With consent, monitor users as they interact with the app. Recordings can tell you how an app makes a user feel and how enjoyable the app is to use.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ACAC3B5-E452-D982-8BB8-5A933CABA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Dart Marketing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555086D-0D2E-0B1C-0397-36254E035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E1B1-B7A1-4DC4-B631-3A6FBEC0553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968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                                                                                                                                                                                                                                                                                 |rH9GbrtLEU2+6h1dovUHDg==|180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More Information</a:t>
            </a:r>
          </a:p>
        </p:txBody>
      </p:sp>
      <p:sp>
        <p:nvSpPr>
          <p:cNvPr id="3" name="Content Placeholder 2                                                                                                                                                                                                                                                                                 |rH9GbrtLEU2+6h1dovUHDg==|1809"/>
          <p:cNvSpPr>
            <a:spLocks noGrp="1"/>
          </p:cNvSpPr>
          <p:nvPr>
            <p:ph idx="1"/>
          </p:nvPr>
        </p:nvSpPr>
        <p:spPr>
          <a:xfrm>
            <a:off x="838200" y="1825625"/>
            <a:ext cx="4771030" cy="4351338"/>
          </a:xfrm>
        </p:spPr>
        <p:txBody>
          <a:bodyPr anchor="t"/>
          <a:lstStyle/>
          <a:p>
            <a:pPr marL="0" indent="0" algn="ctr">
              <a:buNone/>
            </a:pPr>
            <a:endParaRPr lang="sv-SE" dirty="0"/>
          </a:p>
          <a:p>
            <a:pPr marL="0" indent="0" algn="ctr">
              <a:buNone/>
            </a:pPr>
            <a:endParaRPr lang="sv-SE" dirty="0"/>
          </a:p>
          <a:p>
            <a:pPr marL="0" indent="0" algn="ctr">
              <a:buNone/>
            </a:pPr>
            <a:endParaRPr lang="sv-SE" dirty="0"/>
          </a:p>
          <a:p>
            <a:pPr marL="0" indent="0" algn="ctr">
              <a:buNone/>
            </a:pPr>
            <a:r>
              <a:rPr lang="sv-SE" dirty="0">
                <a:solidFill>
                  <a:schemeClr val="accent6"/>
                </a:solidFill>
              </a:rPr>
              <a:t>Dart Marketing Solutions</a:t>
            </a:r>
          </a:p>
          <a:p>
            <a:pPr marL="0" indent="0" algn="ctr">
              <a:buNone/>
            </a:pPr>
            <a:r>
              <a:rPr lang="sv-SE" dirty="0"/>
              <a:t>(212) 555-8020</a:t>
            </a:r>
          </a:p>
          <a:p>
            <a:pPr marL="0" indent="0" algn="ctr">
              <a:buNone/>
            </a:pPr>
            <a:r>
              <a:rPr lang="sv-SE" dirty="0"/>
              <a:t>info@dart.cengage.com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1441566"/>
            <a:ext cx="4836459" cy="4178162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73D78-6F43-29DE-B974-40DF5B760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Dart Marketing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ED28F-BFB5-8CFF-1C92-C4EC35764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E1B1-B7A1-4DC4-B631-3A6FBEC0553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557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eme3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3" id="{757E2E8F-6022-40D5-BB3B-EC16422E03C6}" vid="{C82D1F1B-C36E-45A2-9780-288A3E7327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GradingEngineProps xmlns="http://tempuri.org/temp">
  <UserID>{6e467fac-4bbb-4d11-beea-1d5da2f5070e}</UserID>
  <AssignmentID>{6e467fac-4bbb-4d11-beea-1d5da2f5070e}</AssignmentID>
</GradingEngineProps>
</file>

<file path=customXml/itemProps1.xml><?xml version="1.0" encoding="utf-8"?>
<ds:datastoreItem xmlns:ds="http://schemas.openxmlformats.org/officeDocument/2006/customXml" ds:itemID="{CB927BFE-762F-4E87-BAD0-4F2502197B28}">
  <ds:schemaRefs>
    <ds:schemaRef ds:uri="http://tempuri.org/temp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Theme3</Template>
  <TotalTime>5104</TotalTime>
  <Words>255</Words>
  <Application>Microsoft Office PowerPoint</Application>
  <PresentationFormat>Widescreen</PresentationFormat>
  <Paragraphs>73</Paragraphs>
  <Slides>9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Theme3</vt:lpstr>
      <vt:lpstr>App Metrics</vt:lpstr>
      <vt:lpstr>What to Measure</vt:lpstr>
      <vt:lpstr>User Engagement</vt:lpstr>
      <vt:lpstr>Active User Metrics</vt:lpstr>
      <vt:lpstr>Customer Satisfaction Metrics</vt:lpstr>
      <vt:lpstr>User Reviews</vt:lpstr>
      <vt:lpstr>User Retention</vt:lpstr>
      <vt:lpstr>User Recordings</vt:lpstr>
      <vt:lpstr>For More Information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Your Name</dc:creator>
  <cp:keywords>© 2020 Cengage Learning.</cp:keywords>
  <cp:lastModifiedBy>GELLY ERICA ESINAM</cp:lastModifiedBy>
  <cp:revision>2</cp:revision>
  <dcterms:created xsi:type="dcterms:W3CDTF">2019-03-29T17:45:45Z</dcterms:created>
  <dcterms:modified xsi:type="dcterms:W3CDTF">2023-03-29T16:59:13Z</dcterms:modified>
</cp:coreProperties>
</file>